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71" r:id="rId9"/>
    <p:sldId id="283" r:id="rId10"/>
    <p:sldId id="281" r:id="rId11"/>
    <p:sldId id="266" r:id="rId12"/>
    <p:sldId id="274" r:id="rId13"/>
    <p:sldId id="269" r:id="rId14"/>
    <p:sldId id="275" r:id="rId15"/>
    <p:sldId id="280" r:id="rId16"/>
    <p:sldId id="282" r:id="rId17"/>
    <p:sldId id="272" r:id="rId18"/>
    <p:sldId id="284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A00"/>
    <a:srgbClr val="002600"/>
    <a:srgbClr val="A4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10777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4800" b="1" cap="none" spc="5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66552"/>
            <a:ext cx="6400800" cy="17526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 algn="ctr">
              <a:buNone/>
              <a:defRPr b="1" cap="none" spc="50">
                <a:ln w="11430"/>
                <a:solidFill>
                  <a:srgbClr val="002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E99BC-4097-43CC-9D13-75ABF74C2ACB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FF09C-691A-44BD-B587-E9F27112F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5A58B-BAEE-4B7F-BE21-9465A7B97683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676DD-BE0C-4A55-99AD-14FB74E9F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CA539-49EF-4014-A309-4AF50D555532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FA7B1-9BA9-4F7C-9415-8DFE84A08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780D8-0BB4-4CA8-BB0D-334463E4E311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E9724-80EA-4E7E-9041-4042C75E4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81AD1-BAF5-4DD5-BD80-87D38684C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E3FE8-71BE-491E-B4D6-06B65BC7565C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5BBCD-3C52-4B0B-A9C5-122095A96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27" name="Picture 3" descr="C:\Users\Solaris\Downloads\UK.png"/>
          <p:cNvPicPr>
            <a:picLocks noChangeAspect="1" noChangeArrowheads="1"/>
          </p:cNvPicPr>
          <p:nvPr userDrawn="1"/>
        </p:nvPicPr>
        <p:blipFill>
          <a:blip r:embed="rId2" cstate="print"/>
          <a:srcRect b="7382"/>
          <a:stretch>
            <a:fillRect/>
          </a:stretch>
        </p:blipFill>
        <p:spPr bwMode="auto">
          <a:xfrm>
            <a:off x="0" y="5524299"/>
            <a:ext cx="1440000" cy="133370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мка 9"/>
          <p:cNvSpPr/>
          <p:nvPr userDrawn="1"/>
        </p:nvSpPr>
        <p:spPr>
          <a:xfrm flipH="1"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6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E3FE8-71BE-491E-B4D6-06B65BC7565C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5BBCD-3C52-4B0B-A9C5-122095A96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26" name="Picture 2" descr="C:\Users\Solaris\Downloads\Rossiya-Russia.png"/>
          <p:cNvPicPr>
            <a:picLocks noChangeAspect="1" noChangeArrowheads="1"/>
          </p:cNvPicPr>
          <p:nvPr userDrawn="1"/>
        </p:nvPicPr>
        <p:blipFill>
          <a:blip r:embed="rId2" cstate="print"/>
          <a:srcRect b="7382"/>
          <a:stretch>
            <a:fillRect/>
          </a:stretch>
        </p:blipFill>
        <p:spPr bwMode="auto">
          <a:xfrm>
            <a:off x="0" y="5524299"/>
            <a:ext cx="1440000" cy="133370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25614-DBD8-4CAF-ABDD-876B54BF54C6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CD905-1ACF-4156-A180-2BDE0C597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39BA-5FCF-41B7-BFD7-8E7DA3C9E8F6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8F713-4922-40AB-8C07-80ED0CFF2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871B3-4A46-4287-97D2-459E520438E5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0BED-F5FE-47C3-9D46-FFAF697F3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08D09-4132-47B2-86D2-8562647DB6CA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DC743-20B4-4C50-8251-E72739FDF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7F3B9-10CB-4CAF-8EF1-73A5C8530708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59CF9-3D87-41C6-A94D-633C1B6FE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47AB6-B7D9-493D-8B73-1839B84FB0FA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6751B-A817-4CC4-937E-5A1A64055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EA28B9-9D2C-4ABD-9D6A-4D31797CFBC9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DB061F-0AC7-463E-8172-F436812BA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60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0026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26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260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260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260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26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pn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44.gif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arklebox.co.uk/" TargetMode="External"/><Relationship Id="rId2" Type="http://schemas.openxmlformats.org/officeDocument/2006/relationships/hyperlink" Target="http://www.mes-english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hyperlink" Target="http://www.members.iinet.net.au/~adelegc/index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8289" y="1167788"/>
            <a:ext cx="5210978" cy="2853368"/>
          </a:xfrm>
          <a:prstGeom prst="rect">
            <a:avLst/>
          </a:prstGeom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>
                  <a:noFill/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«Применение новых информационных технологий на уроках английского языка как средство повышения мотивации </a:t>
            </a:r>
            <a:r>
              <a:rPr kumimoji="0" lang="ru-RU" sz="2400" b="1" i="0" u="none" strike="noStrike" kern="1200" cap="none" spc="50" normalizeH="0" baseline="0" noProof="0" smtClean="0">
                <a:ln w="11430">
                  <a:noFill/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учащихся</a:t>
            </a:r>
            <a:r>
              <a:rPr kumimoji="0" lang="ru-RU" sz="2400" b="1" i="0" u="none" strike="noStrike" kern="1200" cap="none" spc="50" normalizeH="0" noProof="0" smtClean="0">
                <a:ln w="11430">
                  <a:noFill/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»</a:t>
            </a:r>
            <a:endParaRPr kumimoji="0" lang="ru-RU" sz="2400" b="1" i="0" u="none" strike="noStrike" kern="1200" cap="none" spc="50" normalizeH="0" baseline="0" noProof="0" dirty="0">
              <a:ln w="11430">
                <a:noFill/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10777"/>
            <a:ext cx="7772400" cy="834129"/>
          </a:xfrm>
        </p:spPr>
        <p:txBody>
          <a:bodyPr/>
          <a:lstStyle/>
          <a:p>
            <a:r>
              <a:rPr lang="ru-RU" sz="4000" dirty="0" smtClean="0"/>
              <a:t>Самообщение опыта работы: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3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0800"/>
            <a:ext cx="9144000" cy="6908800"/>
          </a:xfrm>
          <a:prstGeom prst="rect">
            <a:avLst/>
          </a:prstGeom>
          <a:noFill/>
        </p:spPr>
      </p:pic>
      <p:pic>
        <p:nvPicPr>
          <p:cNvPr id="5123" name="Picture 3" descr="sport0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3644900"/>
            <a:ext cx="1047750" cy="1143000"/>
          </a:xfrm>
          <a:prstGeom prst="rect">
            <a:avLst/>
          </a:prstGeom>
          <a:noFill/>
        </p:spPr>
      </p:pic>
      <p:pic>
        <p:nvPicPr>
          <p:cNvPr id="5124" name="Picture 4" descr="sport06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2420888"/>
            <a:ext cx="1562100" cy="1080120"/>
          </a:xfrm>
          <a:prstGeom prst="rect">
            <a:avLst/>
          </a:prstGeom>
          <a:noFill/>
        </p:spPr>
      </p:pic>
      <p:pic>
        <p:nvPicPr>
          <p:cNvPr id="5125" name="Picture 5" descr="sport0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950" y="3068638"/>
            <a:ext cx="1323975" cy="1143000"/>
          </a:xfrm>
          <a:prstGeom prst="rect">
            <a:avLst/>
          </a:prstGeom>
          <a:noFill/>
        </p:spPr>
      </p:pic>
      <p:pic>
        <p:nvPicPr>
          <p:cNvPr id="5126" name="Picture 6" descr="sport06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063" y="4868863"/>
            <a:ext cx="781050" cy="1143000"/>
          </a:xfrm>
          <a:prstGeom prst="rect">
            <a:avLst/>
          </a:prstGeom>
          <a:noFill/>
        </p:spPr>
      </p:pic>
      <p:pic>
        <p:nvPicPr>
          <p:cNvPr id="5127" name="Picture 7" descr="sport00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2924175"/>
            <a:ext cx="1447800" cy="1143000"/>
          </a:xfrm>
          <a:prstGeom prst="rect">
            <a:avLst/>
          </a:prstGeom>
          <a:noFill/>
        </p:spPr>
      </p:pic>
      <p:pic>
        <p:nvPicPr>
          <p:cNvPr id="5128" name="Picture 8" descr="reading0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5825" y="4797425"/>
            <a:ext cx="1304925" cy="1143000"/>
          </a:xfrm>
          <a:prstGeom prst="rect">
            <a:avLst/>
          </a:prstGeom>
          <a:noFill/>
        </p:spPr>
      </p:pic>
      <p:pic>
        <p:nvPicPr>
          <p:cNvPr id="5129" name="Picture 9" descr="sport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188" y="5084763"/>
            <a:ext cx="1285875" cy="1428750"/>
          </a:xfrm>
          <a:prstGeom prst="rect">
            <a:avLst/>
          </a:prstGeom>
          <a:noFill/>
        </p:spPr>
      </p:pic>
      <p:pic>
        <p:nvPicPr>
          <p:cNvPr id="5130" name="Picture 10" descr="reading0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213" y="5229225"/>
            <a:ext cx="1428750" cy="1190625"/>
          </a:xfrm>
          <a:prstGeom prst="rect">
            <a:avLst/>
          </a:prstGeom>
          <a:noFill/>
        </p:spPr>
      </p:pic>
      <p:pic>
        <p:nvPicPr>
          <p:cNvPr id="5131" name="Picture 11" descr="school25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48263" y="2349500"/>
            <a:ext cx="1428750" cy="952500"/>
          </a:xfrm>
          <a:prstGeom prst="rect">
            <a:avLst/>
          </a:prstGeom>
          <a:noFill/>
        </p:spPr>
      </p:pic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485900" y="1268760"/>
            <a:ext cx="6453188" cy="9541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rgbClr val="339933"/>
                </a:solidFill>
              </a:rPr>
              <a:t>What can you do</a:t>
            </a:r>
          </a:p>
          <a:p>
            <a:pPr algn="ctr"/>
            <a:r>
              <a:rPr lang="en-US" sz="2800" b="1">
                <a:solidFill>
                  <a:srgbClr val="339933"/>
                </a:solidFill>
              </a:rPr>
              <a:t> in </a:t>
            </a:r>
            <a:r>
              <a:rPr lang="en-US" sz="2800" b="1">
                <a:solidFill>
                  <a:srgbClr val="FF0000"/>
                </a:solidFill>
              </a:rPr>
              <a:t>summer</a:t>
            </a:r>
            <a:r>
              <a:rPr lang="en-US" sz="2800" b="1">
                <a:solidFill>
                  <a:srgbClr val="339933"/>
                </a:solidFill>
              </a:rPr>
              <a:t>, </a:t>
            </a:r>
            <a:r>
              <a:rPr lang="en-US" sz="2800" b="1">
                <a:solidFill>
                  <a:schemeClr val="accent2"/>
                </a:solidFill>
              </a:rPr>
              <a:t>winter</a:t>
            </a:r>
            <a:r>
              <a:rPr lang="en-US" sz="2800" b="1">
                <a:solidFill>
                  <a:srgbClr val="339933"/>
                </a:solidFill>
              </a:rPr>
              <a:t> or </a:t>
            </a:r>
            <a:r>
              <a:rPr lang="en-US" sz="2800" b="1">
                <a:solidFill>
                  <a:srgbClr val="00FF00"/>
                </a:solidFill>
              </a:rPr>
              <a:t>at any season</a:t>
            </a:r>
            <a:r>
              <a:rPr lang="en-US" sz="2800" b="1">
                <a:solidFill>
                  <a:srgbClr val="339933"/>
                </a:solidFill>
              </a:rPr>
              <a:t>?</a:t>
            </a:r>
            <a:endParaRPr lang="ru-RU" sz="2800" b="1">
              <a:solidFill>
                <a:srgbClr val="33993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7664" y="404664"/>
            <a:ext cx="6408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Let’s make a dialogue!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1143000" y="381000"/>
            <a:ext cx="65532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chemeClr val="accent2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With whom </a:t>
            </a:r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did</a:t>
            </a:r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chemeClr val="accent2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you </a:t>
            </a:r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go</a:t>
            </a:r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chemeClr val="accent2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there?</a:t>
            </a:r>
            <a:endParaRPr lang="en-GB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chemeClr val="accent2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7411" name="WordArt 5"/>
          <p:cNvSpPr>
            <a:spLocks noChangeArrowheads="1" noChangeShapeType="1" noTextEdit="1"/>
          </p:cNvSpPr>
          <p:nvPr/>
        </p:nvSpPr>
        <p:spPr bwMode="auto">
          <a:xfrm>
            <a:off x="762000" y="3581400"/>
            <a:ext cx="3276600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with my </a:t>
            </a:r>
            <a:r>
              <a:rPr 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p</a:t>
            </a:r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</a:t>
            </a:r>
            <a:r>
              <a:rPr 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rents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7412" name="WordArt 6"/>
          <p:cNvSpPr>
            <a:spLocks noChangeArrowheads="1" noChangeShapeType="1" noTextEdit="1"/>
          </p:cNvSpPr>
          <p:nvPr/>
        </p:nvSpPr>
        <p:spPr bwMode="auto">
          <a:xfrm>
            <a:off x="5181600" y="1676400"/>
            <a:ext cx="34290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with my friends</a:t>
            </a:r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7413" name="WordArt 7"/>
          <p:cNvSpPr>
            <a:spLocks noChangeArrowheads="1" noChangeShapeType="1" noTextEdit="1"/>
          </p:cNvSpPr>
          <p:nvPr/>
        </p:nvSpPr>
        <p:spPr bwMode="auto">
          <a:xfrm>
            <a:off x="5486400" y="5791200"/>
            <a:ext cx="2209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alone</a:t>
            </a:r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17414" name="Picture 8" descr="Новый рису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419600"/>
            <a:ext cx="31242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9" descr="орпорп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971800"/>
            <a:ext cx="29718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10" descr="Новый рисунок (1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295400"/>
            <a:ext cx="41148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oo.wav">
            <a:hlinkClick r:id="" action="ppaction://media"/>
          </p:cNvPr>
          <p:cNvPicPr>
            <a:picLocks noRot="1" noChangeAspect="1"/>
          </p:cNvPicPr>
          <p:nvPr>
            <a:wavAudioFile r:embed="rId1" name="boo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5214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boo.wav">
            <a:hlinkClick r:id="" action="ppaction://media"/>
          </p:cNvPr>
          <p:cNvPicPr>
            <a:picLocks noRot="1" noChangeAspect="1"/>
          </p:cNvPicPr>
          <p:nvPr>
            <a:wavAudioFile r:embed="rId1" name="boo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Applause.wav">
            <a:hlinkClick r:id="" action="ppaction://media"/>
          </p:cNvPr>
          <p:cNvPicPr>
            <a:picLocks noRot="1" noChangeAspect="1"/>
          </p:cNvPicPr>
          <p:nvPr>
            <a:wavAudioFile r:embed="rId2" name="Applause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88" y="1928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5076825" y="1557338"/>
            <a:ext cx="3924300" cy="1223962"/>
          </a:xfrm>
          <a:prstGeom prst="flowChartTerminator">
            <a:avLst/>
          </a:prstGeom>
          <a:solidFill>
            <a:srgbClr val="FF0066"/>
          </a:solidFill>
          <a:ln w="76200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 b="1">
                <a:latin typeface="Showcard Gothic" pitchFamily="82" charset="0"/>
              </a:rPr>
              <a:t>DRESS</a:t>
            </a:r>
            <a:endParaRPr lang="ru-RU" sz="4800" b="1">
              <a:latin typeface="Showcard Gothic" pitchFamily="82" charset="0"/>
            </a:endParaRPr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5076825" y="3213100"/>
            <a:ext cx="3924300" cy="1223963"/>
          </a:xfrm>
          <a:prstGeom prst="flowChartTerminator">
            <a:avLst/>
          </a:prstGeom>
          <a:solidFill>
            <a:srgbClr val="FF99CC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 b="1">
                <a:latin typeface="Showcard Gothic" pitchFamily="82" charset="0"/>
              </a:rPr>
              <a:t>SKIRT</a:t>
            </a:r>
            <a:endParaRPr lang="ru-RU" sz="4800" b="1">
              <a:latin typeface="Showcard Gothic" pitchFamily="82" charset="0"/>
            </a:endParaRP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5076825" y="4797425"/>
            <a:ext cx="3924300" cy="1223963"/>
          </a:xfrm>
          <a:prstGeom prst="flowChartTerminator">
            <a:avLst/>
          </a:prstGeom>
          <a:solidFill>
            <a:srgbClr val="FF9900"/>
          </a:solidFill>
          <a:ln w="762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 b="1">
                <a:latin typeface="Showcard Gothic" pitchFamily="82" charset="0"/>
              </a:rPr>
              <a:t>BLOUSE</a:t>
            </a:r>
            <a:endParaRPr lang="ru-RU" sz="4800" b="1">
              <a:latin typeface="Showcard Gothic" pitchFamily="82" charset="0"/>
            </a:endParaRPr>
          </a:p>
        </p:txBody>
      </p:sp>
      <p:sp>
        <p:nvSpPr>
          <p:cNvPr id="3080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85113" y="6165850"/>
            <a:ext cx="1008062" cy="647700"/>
          </a:xfrm>
          <a:prstGeom prst="actionButtonForwardNext">
            <a:avLst/>
          </a:prstGeom>
          <a:solidFill>
            <a:srgbClr val="0000FF"/>
          </a:solidFill>
          <a:ln w="508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81" name="Picture 7" descr="Estrella_animada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813" y="500063"/>
            <a:ext cx="865187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Rectangle 9"/>
          <p:cNvSpPr>
            <a:spLocks noChangeArrowheads="1"/>
          </p:cNvSpPr>
          <p:nvPr/>
        </p:nvSpPr>
        <p:spPr bwMode="auto">
          <a:xfrm>
            <a:off x="323850" y="1773238"/>
            <a:ext cx="4464050" cy="4176712"/>
          </a:xfrm>
          <a:prstGeom prst="rect">
            <a:avLst/>
          </a:prstGeom>
          <a:solidFill>
            <a:srgbClr val="FFFF00"/>
          </a:solidFill>
          <a:ln w="158750" cmpd="tri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WordArt 10"/>
          <p:cNvSpPr>
            <a:spLocks noChangeArrowheads="1" noChangeShapeType="1" noTextEdit="1"/>
          </p:cNvSpPr>
          <p:nvPr/>
        </p:nvSpPr>
        <p:spPr bwMode="auto">
          <a:xfrm>
            <a:off x="2195513" y="404813"/>
            <a:ext cx="4824412" cy="86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Comic Sans MS"/>
              </a:rPr>
              <a:t>What is it?</a:t>
            </a:r>
            <a:endParaRPr lang="ru-RU" sz="3600" b="1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Comic Sans MS"/>
            </a:endParaRPr>
          </a:p>
        </p:txBody>
      </p:sp>
      <p:pic>
        <p:nvPicPr>
          <p:cNvPr id="3084" name="Рисунок 14" descr="109ccd614b2a390852b713ed3c6cd5b0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5" y="1857375"/>
            <a:ext cx="42862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5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876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0392" y="5877272"/>
            <a:ext cx="714375" cy="714375"/>
          </a:xfrm>
          <a:prstGeom prst="rect">
            <a:avLst/>
          </a:prstGeom>
        </p:spPr>
      </p:pic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876256" y="6021288"/>
            <a:ext cx="978408" cy="628648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99592" y="1124744"/>
            <a:ext cx="2032929" cy="1938992"/>
          </a:xfrm>
          <a:prstGeom prst="rect">
            <a:avLst/>
          </a:prstGeom>
          <a:solidFill>
            <a:srgbClr val="FF0000"/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Gungsuh" pitchFamily="18" charset="-127"/>
                <a:ea typeface="Gungsuh" pitchFamily="18" charset="-127"/>
                <a:hlinkClick r:id="rId4" action="ppaction://hlinksldjump"/>
              </a:rPr>
              <a:t>Am</a:t>
            </a:r>
            <a:endParaRPr lang="ru-RU" sz="96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Gungsuh" pitchFamily="18" charset="-127"/>
              <a:ea typeface="Gungsuh" pitchFamily="18" charset="-127"/>
            </a:endParaRPr>
          </a:p>
          <a:p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404664"/>
            <a:ext cx="1074333" cy="1569660"/>
          </a:xfrm>
          <a:prstGeom prst="rect">
            <a:avLst/>
          </a:prstGeom>
          <a:solidFill>
            <a:srgbClr val="FF0000"/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Gungsuh" pitchFamily="18" charset="-127"/>
                <a:ea typeface="Gungsuh" pitchFamily="18" charset="-127"/>
                <a:hlinkClick r:id="rId5" action="ppaction://hlinksldjump"/>
              </a:rPr>
              <a:t>is</a:t>
            </a:r>
            <a:endParaRPr lang="ru-RU" sz="9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1285860"/>
            <a:ext cx="1967205" cy="1569660"/>
          </a:xfrm>
          <a:prstGeom prst="rect">
            <a:avLst/>
          </a:prstGeom>
          <a:solidFill>
            <a:srgbClr val="FF0000"/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Gungsuh" pitchFamily="18" charset="-127"/>
                <a:ea typeface="Gungsuh" pitchFamily="18" charset="-127"/>
                <a:hlinkClick r:id="rId6" action="ppaction://hlinksldjump"/>
              </a:rPr>
              <a:t>are</a:t>
            </a:r>
            <a:endParaRPr lang="ru-RU" sz="9600" b="1" dirty="0">
              <a:ln>
                <a:solidFill>
                  <a:sysClr val="windowText" lastClr="000000"/>
                </a:solidFill>
              </a:ln>
              <a:solidFill>
                <a:schemeClr val="accent5">
                  <a:lumMod val="40000"/>
                  <a:lumOff val="6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3933056"/>
            <a:ext cx="25394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n>
                  <a:solidFill>
                    <a:sysClr val="windowText" lastClr="000000"/>
                  </a:solidFill>
                </a:ln>
                <a:solidFill>
                  <a:srgbClr val="660066"/>
                </a:solidFill>
                <a:latin typeface="Gungsuh" pitchFamily="18" charset="-127"/>
                <a:ea typeface="Gungsuh" pitchFamily="18" charset="-127"/>
                <a:hlinkClick r:id="rId7" action="ppaction://hlinksldjump"/>
              </a:rPr>
              <a:t>was</a:t>
            </a:r>
            <a:endParaRPr lang="ru-RU" sz="9600" b="1" dirty="0">
              <a:ln>
                <a:solidFill>
                  <a:sysClr val="windowText" lastClr="000000"/>
                </a:solidFill>
              </a:ln>
              <a:solidFill>
                <a:srgbClr val="660066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3717032"/>
            <a:ext cx="32752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ln>
                  <a:solidFill>
                    <a:sysClr val="windowText" lastClr="000000"/>
                  </a:solidFill>
                </a:ln>
                <a:solidFill>
                  <a:srgbClr val="660066"/>
                </a:solidFill>
                <a:latin typeface="Gungsuh" pitchFamily="18" charset="-127"/>
                <a:ea typeface="Gungsuh" pitchFamily="18" charset="-127"/>
                <a:hlinkClick r:id="rId8" action="ppaction://hlinksldjump"/>
              </a:rPr>
              <a:t>were</a:t>
            </a:r>
            <a:endParaRPr lang="ru-RU" sz="9600" b="1" dirty="0">
              <a:ln>
                <a:solidFill>
                  <a:sysClr val="windowText" lastClr="000000"/>
                </a:solidFill>
              </a:ln>
              <a:solidFill>
                <a:srgbClr val="660066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1" name="Овал 10"/>
          <p:cNvSpPr/>
          <p:nvPr/>
        </p:nvSpPr>
        <p:spPr>
          <a:xfrm rot="1667754">
            <a:off x="122449" y="919527"/>
            <a:ext cx="3628775" cy="2441439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I</a:t>
            </a:r>
            <a:r>
              <a:rPr lang="en-US" sz="2800" dirty="0" smtClean="0">
                <a:solidFill>
                  <a:schemeClr val="tx1"/>
                </a:solidFill>
              </a:rPr>
              <a:t> – </a:t>
            </a:r>
            <a:r>
              <a:rPr lang="en-US" sz="2400" dirty="0" smtClean="0">
                <a:solidFill>
                  <a:schemeClr val="tx1"/>
                </a:solidFill>
              </a:rPr>
              <a:t>1</a:t>
            </a:r>
            <a:r>
              <a:rPr lang="ru-RU" sz="2400" dirty="0" smtClean="0">
                <a:solidFill>
                  <a:schemeClr val="tx1"/>
                </a:solidFill>
              </a:rPr>
              <a:t>л., ед. ч.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20203727">
            <a:off x="298621" y="3609001"/>
            <a:ext cx="3941241" cy="2323259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I, he, she, it</a:t>
            </a:r>
            <a:endParaRPr lang="ru-RU" sz="4000" b="1" dirty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3" name="Овал 12"/>
          <p:cNvSpPr/>
          <p:nvPr/>
        </p:nvSpPr>
        <p:spPr>
          <a:xfrm rot="1446061">
            <a:off x="4431560" y="3621529"/>
            <a:ext cx="3894094" cy="2259536"/>
          </a:xfrm>
          <a:prstGeom prst="ellipse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We, you, they</a:t>
            </a:r>
            <a:endParaRPr lang="ru-RU" sz="4000" b="1" dirty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214678" y="0"/>
            <a:ext cx="2088232" cy="2448271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He, she, it </a:t>
            </a:r>
            <a:r>
              <a:rPr lang="en-US" sz="2800" dirty="0" smtClean="0">
                <a:solidFill>
                  <a:schemeClr val="tx1"/>
                </a:solidFill>
              </a:rPr>
              <a:t>– </a:t>
            </a:r>
            <a:r>
              <a:rPr lang="ru-RU" sz="2400" dirty="0" smtClean="0">
                <a:solidFill>
                  <a:schemeClr val="tx1"/>
                </a:solidFill>
              </a:rPr>
              <a:t>3л., ед. ч.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19970444">
            <a:off x="4679953" y="950156"/>
            <a:ext cx="3918516" cy="2144179"/>
          </a:xfrm>
          <a:prstGeom prst="ellipse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Gungsuh" pitchFamily="18" charset="-127"/>
                <a:ea typeface="Gungsuh" pitchFamily="18" charset="-127"/>
              </a:rPr>
              <a:t>We, you, they </a:t>
            </a:r>
            <a:r>
              <a:rPr lang="en-US" sz="2400" dirty="0" smtClean="0">
                <a:solidFill>
                  <a:schemeClr val="tx1"/>
                </a:solidFill>
              </a:rPr>
              <a:t>– </a:t>
            </a:r>
            <a:r>
              <a:rPr lang="ru-RU" sz="2400" dirty="0" smtClean="0">
                <a:solidFill>
                  <a:schemeClr val="tx1"/>
                </a:solidFill>
              </a:rPr>
              <a:t>2 л., ед. ч., мн. ч.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851920" y="2996952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9" presetClass="exit" presetSubtype="0" fill="hold" grpId="1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She/he has … on.</a:t>
            </a:r>
            <a:endParaRPr lang="ru-RU" dirty="0"/>
          </a:p>
        </p:txBody>
      </p:sp>
      <p:pic>
        <p:nvPicPr>
          <p:cNvPr id="4" name="Содержимое 3" descr="Candy36.gif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169988"/>
            <a:ext cx="1571625" cy="4424362"/>
          </a:xfrm>
        </p:spPr>
      </p:pic>
      <p:pic>
        <p:nvPicPr>
          <p:cNvPr id="5" name="Рисунок 4" descr="candy12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2071688"/>
            <a:ext cx="21351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andy7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38" y="1000125"/>
            <a:ext cx="1714500" cy="456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andy120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75" y="1652588"/>
            <a:ext cx="232092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andy74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0688" y="1143000"/>
            <a:ext cx="1843087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andy138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0" y="2071688"/>
            <a:ext cx="2286000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WordArt 4"/>
          <p:cNvSpPr>
            <a:spLocks noChangeArrowheads="1" noChangeShapeType="1" noTextEdit="1"/>
          </p:cNvSpPr>
          <p:nvPr/>
        </p:nvSpPr>
        <p:spPr bwMode="auto">
          <a:xfrm>
            <a:off x="381000" y="228600"/>
            <a:ext cx="85344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 spc="-180" dirty="0">
                <a:ln w="222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Давайте поиграем в игру </a:t>
            </a:r>
          </a:p>
          <a:p>
            <a:pPr algn="ctr"/>
            <a:r>
              <a:rPr lang="ru-RU" kern="10" spc="-180" dirty="0">
                <a:ln w="222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“Поймай </a:t>
            </a:r>
            <a:r>
              <a:rPr lang="ru-RU" kern="10" spc="-180" dirty="0" smtClean="0">
                <a:ln w="222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месяц”</a:t>
            </a:r>
            <a:endParaRPr lang="ru-RU" kern="10" spc="-180" dirty="0">
              <a:ln w="222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0" name="WordArt 6"/>
          <p:cNvSpPr>
            <a:spLocks noChangeArrowheads="1" noChangeShapeType="1" noTextEdit="1"/>
          </p:cNvSpPr>
          <p:nvPr/>
        </p:nvSpPr>
        <p:spPr bwMode="auto">
          <a:xfrm>
            <a:off x="533400" y="2209800"/>
            <a:ext cx="3886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January</a:t>
            </a:r>
            <a:endParaRPr lang="ru-RU" kern="1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36876" name="WordArt 12"/>
          <p:cNvSpPr>
            <a:spLocks noChangeArrowheads="1" noChangeShapeType="1" noTextEdit="1"/>
          </p:cNvSpPr>
          <p:nvPr/>
        </p:nvSpPr>
        <p:spPr bwMode="auto">
          <a:xfrm>
            <a:off x="533400" y="4267200"/>
            <a:ext cx="3886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C0099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September</a:t>
            </a:r>
            <a:endParaRPr lang="ru-RU" kern="1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CC0099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36877" name="WordArt 13"/>
          <p:cNvSpPr>
            <a:spLocks noChangeArrowheads="1" noChangeShapeType="1" noTextEdit="1"/>
          </p:cNvSpPr>
          <p:nvPr/>
        </p:nvSpPr>
        <p:spPr bwMode="auto">
          <a:xfrm>
            <a:off x="685800" y="3124200"/>
            <a:ext cx="2362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C99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June </a:t>
            </a:r>
            <a:endParaRPr lang="ru-RU" kern="1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CC99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36878" name="WordArt 14"/>
          <p:cNvSpPr>
            <a:spLocks noChangeArrowheads="1" noChangeShapeType="1" noTextEdit="1"/>
          </p:cNvSpPr>
          <p:nvPr/>
        </p:nvSpPr>
        <p:spPr bwMode="auto">
          <a:xfrm>
            <a:off x="762000" y="5562600"/>
            <a:ext cx="2133600" cy="1133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99CC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May </a:t>
            </a:r>
            <a:endParaRPr lang="ru-RU" kern="1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FF99CC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4724400" y="3048000"/>
            <a:ext cx="1828800" cy="1752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3657600" y="3657600"/>
            <a:ext cx="2819400" cy="2514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 flipV="1">
            <a:off x="4495800" y="2743200"/>
            <a:ext cx="1905000" cy="1905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 flipV="1">
            <a:off x="3048000" y="3886200"/>
            <a:ext cx="3352800" cy="2286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6553200" y="3505200"/>
            <a:ext cx="2116138" cy="677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990000"/>
                </a:solidFill>
              </a:rPr>
              <a:t>Spring</a:t>
            </a:r>
            <a:endParaRPr lang="ru-RU" sz="4800">
              <a:solidFill>
                <a:srgbClr val="990000"/>
              </a:solidFill>
            </a:endParaRPr>
          </a:p>
        </p:txBody>
      </p:sp>
      <p:sp>
        <p:nvSpPr>
          <p:cNvPr id="36888" name="Rectangle 24"/>
          <p:cNvSpPr>
            <a:spLocks noChangeArrowheads="1"/>
          </p:cNvSpPr>
          <p:nvPr/>
        </p:nvSpPr>
        <p:spPr bwMode="auto">
          <a:xfrm>
            <a:off x="6324600" y="5867400"/>
            <a:ext cx="2622550" cy="677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990000"/>
                </a:solidFill>
              </a:rPr>
              <a:t>Summer</a:t>
            </a:r>
            <a:endParaRPr lang="ru-RU" sz="4800">
              <a:solidFill>
                <a:srgbClr val="990000"/>
              </a:solidFill>
            </a:endParaRPr>
          </a:p>
        </p:txBody>
      </p:sp>
      <p:sp>
        <p:nvSpPr>
          <p:cNvPr id="36889" name="Rectangle 25"/>
          <p:cNvSpPr>
            <a:spLocks noChangeArrowheads="1"/>
          </p:cNvSpPr>
          <p:nvPr/>
        </p:nvSpPr>
        <p:spPr bwMode="auto">
          <a:xfrm>
            <a:off x="6477000" y="2438400"/>
            <a:ext cx="2293938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990000"/>
                </a:solidFill>
              </a:rPr>
              <a:t>Autumn</a:t>
            </a:r>
            <a:endParaRPr lang="ru-RU" sz="4400">
              <a:solidFill>
                <a:srgbClr val="990000"/>
              </a:solidFill>
            </a:endParaRPr>
          </a:p>
        </p:txBody>
      </p:sp>
      <p:sp>
        <p:nvSpPr>
          <p:cNvPr id="36890" name="Rectangle 26"/>
          <p:cNvSpPr>
            <a:spLocks noChangeArrowheads="1"/>
          </p:cNvSpPr>
          <p:nvPr/>
        </p:nvSpPr>
        <p:spPr bwMode="auto">
          <a:xfrm>
            <a:off x="6477000" y="4495800"/>
            <a:ext cx="2286000" cy="677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>
                <a:solidFill>
                  <a:srgbClr val="990000"/>
                </a:solidFill>
              </a:rPr>
              <a:t>Winter</a:t>
            </a:r>
            <a:endParaRPr lang="ru-RU" sz="480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70" grpId="0" animBg="1"/>
      <p:bldP spid="36876" grpId="0" animBg="1"/>
      <p:bldP spid="36877" grpId="0" animBg="1"/>
      <p:bldP spid="36878" grpId="0" animBg="1"/>
      <p:bldP spid="36885" grpId="0"/>
      <p:bldP spid="36888" grpId="0"/>
      <p:bldP spid="36889" grpId="0"/>
      <p:bldP spid="368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Ruhangiz\Pictures\vegetables\200607060814031.jpg"/>
          <p:cNvPicPr>
            <a:picLocks noChangeAspect="1" noChangeArrowheads="1"/>
          </p:cNvPicPr>
          <p:nvPr/>
        </p:nvPicPr>
        <p:blipFill>
          <a:blip r:embed="rId2" cstate="print"/>
          <a:srcRect r="25706"/>
          <a:stretch>
            <a:fillRect/>
          </a:stretch>
        </p:blipFill>
        <p:spPr bwMode="auto">
          <a:xfrm rot="10800000">
            <a:off x="-6" y="0"/>
            <a:ext cx="9143999" cy="6858000"/>
          </a:xfrm>
          <a:prstGeom prst="rect">
            <a:avLst/>
          </a:prstGeom>
          <a:noFill/>
        </p:spPr>
      </p:pic>
      <p:pic>
        <p:nvPicPr>
          <p:cNvPr id="6146" name="Picture 2" descr="C:\Users\Ruhangiz\Pictures\vegetables\images (30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21304">
            <a:off x="395536" y="2060848"/>
            <a:ext cx="3059387" cy="39604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332656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  <a:latin typeface="MS PMincho" pitchFamily="18" charset="-128"/>
                <a:ea typeface="MS PMincho" pitchFamily="18" charset="-128"/>
              </a:rPr>
              <a:t>Word scramble –Days of the Week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MS PMincho" pitchFamily="18" charset="-128"/>
              <a:ea typeface="MS PMincho" pitchFamily="18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196752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Unscramble  the words below          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For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example: </a:t>
            </a: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</a:rPr>
              <a:t>onmdya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 = Monday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930" y="2527869"/>
            <a:ext cx="53285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.utesyad__________________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2.irfdya____________________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3.ondyma__________________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4.dyauns__________________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5.uraydsta_________________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6.nesdaywed______________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7.uhdyatrs_________________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24107" t="20016" r="23539" b="7161"/>
          <a:stretch>
            <a:fillRect/>
          </a:stretch>
        </p:blipFill>
        <p:spPr bwMode="auto">
          <a:xfrm>
            <a:off x="297456" y="308471"/>
            <a:ext cx="4208444" cy="5111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" descr="kids-print-clothes 2.jpg"/>
          <p:cNvPicPr>
            <a:picLocks noChangeAspect="1"/>
          </p:cNvPicPr>
          <p:nvPr/>
        </p:nvPicPr>
        <p:blipFill>
          <a:blip r:embed="rId3" cstate="print"/>
          <a:srcRect l="4043" r="4712" b="3509"/>
          <a:stretch>
            <a:fillRect/>
          </a:stretch>
        </p:blipFill>
        <p:spPr bwMode="auto">
          <a:xfrm>
            <a:off x="4461831" y="1091990"/>
            <a:ext cx="4516916" cy="5496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44008" y="141277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on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3395320"/>
            <a:ext cx="2866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in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5364088" y="3150418"/>
            <a:ext cx="735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in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3059832" y="3715583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on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0" y="0"/>
            <a:ext cx="9144000" cy="6858000"/>
            <a:chOff x="-2088232" y="-4590510"/>
            <a:chExt cx="9144000" cy="6858000"/>
          </a:xfrm>
        </p:grpSpPr>
        <p:pic>
          <p:nvPicPr>
            <p:cNvPr id="10" name="Рисунок 9" descr="15464835-flowers-bright-a-background-are-more-transparent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088232" y="-4590510"/>
              <a:ext cx="9144000" cy="6858000"/>
            </a:xfrm>
            <a:prstGeom prst="rect">
              <a:avLst/>
            </a:prstGeom>
          </p:spPr>
        </p:pic>
        <p:sp>
          <p:nvSpPr>
            <p:cNvPr id="11" name="TextBox 1"/>
            <p:cNvSpPr txBox="1"/>
            <p:nvPr/>
          </p:nvSpPr>
          <p:spPr>
            <a:xfrm>
              <a:off x="323528" y="188640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800" b="1" i="1" dirty="0">
                <a:solidFill>
                  <a:srgbClr val="7030A0"/>
                </a:solidFill>
                <a:latin typeface="Garamond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99592" y="332656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Fill in </a:t>
            </a:r>
            <a:r>
              <a:rPr lang="en-US" sz="2800" dirty="0" smtClean="0">
                <a:solidFill>
                  <a:srgbClr val="FF0000"/>
                </a:solidFill>
              </a:rPr>
              <a:t>:  </a:t>
            </a:r>
            <a:r>
              <a:rPr lang="en-US" sz="2800" b="1" dirty="0" smtClean="0">
                <a:solidFill>
                  <a:srgbClr val="FF0000"/>
                </a:solidFill>
              </a:rPr>
              <a:t>IN, ON, AT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7744" y="314096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In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371703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In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7824" y="436510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On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564904"/>
            <a:ext cx="280831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1052736"/>
            <a:ext cx="7344816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sz="4000" b="1" dirty="0" smtClean="0">
                <a:solidFill>
                  <a:schemeClr val="tx2"/>
                </a:solidFill>
                <a:latin typeface="Monotype Corsiva" pitchFamily="66" charset="0"/>
              </a:rPr>
              <a:t>Dear Mary,</a:t>
            </a:r>
            <a:endParaRPr lang="en-US" sz="4000" dirty="0" smtClean="0">
              <a:solidFill>
                <a:schemeClr val="tx2"/>
              </a:solidFill>
              <a:latin typeface="Monotype Corsiva" pitchFamily="66" charset="0"/>
            </a:endParaRPr>
          </a:p>
          <a:p>
            <a:r>
              <a:rPr lang="en-US" sz="4000" b="1" dirty="0" smtClean="0">
                <a:solidFill>
                  <a:schemeClr val="tx2"/>
                </a:solidFill>
                <a:latin typeface="Monotype Corsiva" pitchFamily="66" charset="0"/>
              </a:rPr>
              <a:t>My birthday party  is __  June 5th.               Can you come?  The party begins  __</a:t>
            </a:r>
            <a:r>
              <a:rPr lang="en-US" sz="4000" dirty="0" smtClean="0">
                <a:solidFill>
                  <a:schemeClr val="tx2"/>
                </a:solidFill>
              </a:rPr>
              <a:t> </a:t>
            </a:r>
            <a:r>
              <a:rPr lang="en-US" sz="4000" b="1" dirty="0" smtClean="0">
                <a:solidFill>
                  <a:schemeClr val="tx2"/>
                </a:solidFill>
                <a:latin typeface="Monotype Corsiva" pitchFamily="66" charset="0"/>
              </a:rPr>
              <a:t> 7 o’clock   __ the evening.</a:t>
            </a:r>
            <a:r>
              <a:rPr lang="en-US" sz="4000" dirty="0" smtClean="0">
                <a:solidFill>
                  <a:schemeClr val="tx2"/>
                </a:solidFill>
              </a:rPr>
              <a:t> </a:t>
            </a:r>
            <a:r>
              <a:rPr lang="en-US" sz="4000" b="1" dirty="0" smtClean="0">
                <a:solidFill>
                  <a:schemeClr val="tx2"/>
                </a:solidFill>
                <a:latin typeface="Monotype Corsiva" pitchFamily="66" charset="0"/>
              </a:rPr>
              <a:t>You may come</a:t>
            </a:r>
            <a:endParaRPr lang="ru-RU" sz="4000" dirty="0" smtClean="0">
              <a:solidFill>
                <a:schemeClr val="tx2"/>
              </a:solidFill>
            </a:endParaRPr>
          </a:p>
          <a:p>
            <a:r>
              <a:rPr lang="en-US" sz="4000" b="1" dirty="0" smtClean="0">
                <a:solidFill>
                  <a:schemeClr val="tx2"/>
                </a:solidFill>
                <a:latin typeface="Monotype Corsiva" pitchFamily="66" charset="0"/>
              </a:rPr>
              <a:t>__  the morning. </a:t>
            </a:r>
          </a:p>
          <a:p>
            <a:r>
              <a:rPr lang="en-US" sz="4000" b="1" dirty="0" smtClean="0">
                <a:solidFill>
                  <a:schemeClr val="tx2"/>
                </a:solidFill>
                <a:latin typeface="Monotype Corsiva" pitchFamily="66" charset="0"/>
              </a:rPr>
              <a:t>The party is </a:t>
            </a:r>
            <a:r>
              <a:rPr lang="en-US" sz="4000" dirty="0" smtClean="0">
                <a:solidFill>
                  <a:schemeClr val="tx2"/>
                </a:solidFill>
                <a:latin typeface="Monotype Corsiva" pitchFamily="66" charset="0"/>
              </a:rPr>
              <a:t>__</a:t>
            </a:r>
            <a:r>
              <a:rPr lang="en-US" sz="4000" b="1" dirty="0" smtClean="0">
                <a:solidFill>
                  <a:schemeClr val="tx2"/>
                </a:solidFill>
                <a:latin typeface="Monotype Corsiva" pitchFamily="66" charset="0"/>
              </a:rPr>
              <a:t>  Saturday.</a:t>
            </a:r>
          </a:p>
          <a:p>
            <a:r>
              <a:rPr lang="en-US" sz="4000" dirty="0" smtClean="0">
                <a:solidFill>
                  <a:schemeClr val="tx2"/>
                </a:solidFill>
                <a:latin typeface="Monotype Corsiva" pitchFamily="66" charset="0"/>
              </a:rPr>
              <a:t>                     </a:t>
            </a:r>
          </a:p>
          <a:p>
            <a:r>
              <a:rPr lang="en-US" sz="4000" b="1" dirty="0" smtClean="0">
                <a:solidFill>
                  <a:schemeClr val="tx2"/>
                </a:solidFill>
                <a:latin typeface="Monotype Corsiva" pitchFamily="66" charset="0"/>
              </a:rPr>
              <a:t>                  Love Patty. </a:t>
            </a:r>
          </a:p>
          <a:p>
            <a:endParaRPr lang="en-US" sz="3600" b="1" dirty="0" smtClean="0">
              <a:solidFill>
                <a:srgbClr val="FF0000"/>
              </a:solidFill>
              <a:latin typeface="Vivaldi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4644008" y="1844824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On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60232" y="2492896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At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1" name="Picture 3" descr="C:\Users\User\Pictures\multicolor_balloon_animatio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5831" y="-243408"/>
            <a:ext cx="124816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851064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Использование ресурсов сети Интернет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Раиса\Desktop\выступление на семинаре обобщение опыта работы\big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577" y="919145"/>
            <a:ext cx="3749866" cy="2848624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7490" t="16329" r="13745" b="16510"/>
          <a:stretch>
            <a:fillRect/>
          </a:stretch>
        </p:blipFill>
        <p:spPr bwMode="auto">
          <a:xfrm>
            <a:off x="4814371" y="947451"/>
            <a:ext cx="3525398" cy="27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Раиса\Desktop\выступление на семинаре обобщение опыта работы\halloween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169" y="3988105"/>
            <a:ext cx="3879546" cy="2484304"/>
          </a:xfrm>
          <a:prstGeom prst="rect">
            <a:avLst/>
          </a:prstGeom>
          <a:noFill/>
        </p:spPr>
      </p:pic>
      <p:pic>
        <p:nvPicPr>
          <p:cNvPr id="2053" name="Picture 5" descr="C:\Users\Раиса\Desktop\выступление на семинаре обобщение опыта работы\71118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3354" y="3822852"/>
            <a:ext cx="3933022" cy="2699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аиса\Desktop\выступление на семинаре обобщение опыта работы\st1-406x270.pn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831658" y="303307"/>
            <a:ext cx="3867150" cy="2880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Раиса\Desktop\выступление на семинаре обобщение опыта работы\papers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4737253" y="1514476"/>
            <a:ext cx="3994762" cy="3707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Раиса\Desktop\выступление на семинаре обобщение опыта работы\6162f6eae96b947418f4b0643c815260-501x332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731762" y="3467331"/>
            <a:ext cx="3983458" cy="3162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u="sng" dirty="0" smtClean="0">
                <a:solidFill>
                  <a:srgbClr val="FF0000"/>
                </a:solidFill>
              </a:rPr>
              <a:t>Интернет в помощь учителю: 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http://www.mes-english.com/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u="sng" dirty="0" err="1" smtClean="0">
                <a:hlinkClick r:id="rId3"/>
              </a:rPr>
              <a:t>www.sparklebox.co.uk</a:t>
            </a:r>
            <a:r>
              <a:rPr lang="ru-RU" sz="1400" u="sng" dirty="0" smtClean="0"/>
              <a:t>, </a:t>
            </a:r>
            <a:r>
              <a:rPr lang="ru-RU" sz="1400" u="sng" dirty="0" err="1" smtClean="0">
                <a:hlinkClick r:id="rId4"/>
              </a:rPr>
              <a:t>www.members.iinet.net.au</a:t>
            </a:r>
            <a:r>
              <a:rPr lang="ru-RU" sz="1400" u="sng" dirty="0" smtClean="0">
                <a:hlinkClick r:id="rId4"/>
              </a:rPr>
              <a:t>/</a:t>
            </a:r>
            <a:r>
              <a:rPr lang="ru-RU" sz="1400" u="sng" dirty="0" err="1" smtClean="0">
                <a:hlinkClick r:id="rId4"/>
              </a:rPr>
              <a:t>~adelegc</a:t>
            </a:r>
            <a:r>
              <a:rPr lang="ru-RU" sz="1400" u="sng" dirty="0" smtClean="0">
                <a:hlinkClick r:id="rId4"/>
              </a:rPr>
              <a:t>/</a:t>
            </a:r>
            <a:r>
              <a:rPr lang="ru-RU" sz="1400" u="sng" dirty="0" err="1" smtClean="0">
                <a:hlinkClick r:id="rId4"/>
              </a:rPr>
              <a:t>index.html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21607" t="6426" r="22798" b="4900"/>
          <a:stretch>
            <a:fillRect/>
          </a:stretch>
        </p:blipFill>
        <p:spPr bwMode="auto">
          <a:xfrm>
            <a:off x="528812" y="1090670"/>
            <a:ext cx="3944036" cy="407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 l="15103" t="6956" r="15597" b="32169"/>
          <a:stretch>
            <a:fillRect/>
          </a:stretch>
        </p:blipFill>
        <p:spPr bwMode="auto">
          <a:xfrm>
            <a:off x="4527933" y="2357611"/>
            <a:ext cx="4065223" cy="418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аиса\Desktop\выступление на семинаре обобщение опыта работы\full-1492066319_karera_ucheba_zhenschina_0_7c639ea1df387821d7f51404c737c69c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583894" y="217870"/>
            <a:ext cx="3833870" cy="267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Раиса\Desktop\выступление на семинаре обобщение опыта работы\a2e9d1486f808e2245f966b89194b7580810e6af_900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661013" y="3150823"/>
            <a:ext cx="3778786" cy="3448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Раиса\Desktop\выступление на семинаре обобщение опыта работы\kak-sovremennaya-shkola-ubivaet-talanty-detej-i-sozdaet-tysyachi-neudachnikov-770x579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5133859" y="3128790"/>
            <a:ext cx="3360146" cy="3443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Раиса\Desktop\выступление на семинаре обобщение опыта работы\images (1)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4759285" y="275421"/>
            <a:ext cx="3635567" cy="2677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User\Desktop\Сандяевы\фото с уроков\DSC_0235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76472" y="143039"/>
            <a:ext cx="3919259" cy="3338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Сандяевы\фото с уроков\P61201-095508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4660135" y="165253"/>
            <a:ext cx="3879343" cy="3260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User\Desktop\Сандяевы\занятие Сандяевой\20170126_143540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460962" y="3403444"/>
            <a:ext cx="4100022" cy="3454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Раиса\Desktop\Альбина\Сандяевы\фото с уроков\20161111_100304.jpg"/>
          <p:cNvPicPr>
            <a:picLocks noChangeAspect="1" noChangeArrowheads="1"/>
          </p:cNvPicPr>
          <p:nvPr/>
        </p:nvPicPr>
        <p:blipFill>
          <a:blip r:embed="rId5" cstate="print"/>
          <a:srcRect t="23775" b="19679"/>
          <a:stretch>
            <a:fillRect/>
          </a:stretch>
        </p:blipFill>
        <p:spPr bwMode="auto">
          <a:xfrm>
            <a:off x="4649118" y="3503363"/>
            <a:ext cx="4186410" cy="3139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5422"/>
            <a:ext cx="8229600" cy="1288973"/>
          </a:xfrm>
        </p:spPr>
        <p:txBody>
          <a:bodyPr/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разработать и включить в образовательный процесс интерактивные средства обучения для повышения мотивации учащихся на уроках английского языка.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55364" y="2071171"/>
            <a:ext cx="8229600" cy="226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6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61011" y="1647710"/>
            <a:ext cx="788807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адачи: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установить исходный уровень учебной мотивации учащихся;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выявить  факторы, способные изменить отношение к предмету 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создать коллекцию цифровых образовательных ресурсов для погружения учащихся в языковую среду на уроках 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способствовать распространению опыта среди учителей  - предметников;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роверить эффективность реализации опыта.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74637"/>
            <a:ext cx="8444429" cy="4627869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Ведущая педагогическая идея  моего опыта:</a:t>
            </a:r>
            <a:b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-повышение интереса к предмету и  положительная динамика качества  знаний</a:t>
            </a:r>
            <a:br>
              <a:rPr lang="ru-RU" sz="32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учащихся;</a:t>
            </a:r>
            <a:br>
              <a:rPr lang="ru-RU" sz="32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 - повышение плотности урока, создание среды для реализации практических навыков;</a:t>
            </a:r>
            <a:br>
              <a:rPr lang="ru-RU" sz="32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 - систематическая работа над общим развитием учащихся.</a:t>
            </a:r>
            <a:br>
              <a:rPr lang="ru-RU" sz="32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1A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Раиса\Desktop\выступление на семинаре обобщение опыта работы\ikt-v-shko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573" y="3800819"/>
            <a:ext cx="2313543" cy="285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488"/>
            <a:ext cx="8229600" cy="4759287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использования информационных технологий: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использование готовых </a:t>
            </a:r>
            <a:r>
              <a:rPr lang="ru-RU" sz="2800" dirty="0" err="1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мультимедийных</a:t>
            </a:r>
            <a:r>
              <a:rPr lang="ru-RU" sz="28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 продуктов и обучающих систем;</a:t>
            </a:r>
            <a:br>
              <a:rPr lang="ru-RU" sz="28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- создание собственных </a:t>
            </a:r>
            <a:r>
              <a:rPr lang="ru-RU" sz="2800" dirty="0" err="1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мультимедийных</a:t>
            </a:r>
            <a:r>
              <a:rPr lang="ru-RU" sz="28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 обучающих программ и презентаций; </a:t>
            </a:r>
            <a:br>
              <a:rPr lang="ru-RU" sz="28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1A00"/>
                </a:solidFill>
                <a:latin typeface="Times New Roman" pitchFamily="18" charset="0"/>
                <a:cs typeface="Times New Roman" pitchFamily="18" charset="0"/>
              </a:rPr>
              <a:t>- использование ресурсов сети Интернет и электронной почты.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Раиса\Desktop\выступление на семинаре обобщение опыта работы\ispolzovanie-informacionnyx-i-kommunikacionnyx-texnologij-na-urokax-v-nachalnoj-shko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4370" y="4605051"/>
            <a:ext cx="3588513" cy="1988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Использование готовых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мультимедийных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продуктов и обучающих систем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1522" y="2368626"/>
            <a:ext cx="4759288" cy="4010139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87566" y="1443211"/>
            <a:ext cx="8229600" cy="120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Translate the words into English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1 – столица, 2 – башня, 3 – памятник, 4 – экскурсовод, 5 – турист, 6 – здание.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266061" y="2476500"/>
          <a:ext cx="3701671" cy="4381500"/>
        </p:xfrm>
        <a:graphic>
          <a:graphicData uri="http://schemas.openxmlformats.org/drawingml/2006/table">
            <a:tbl>
              <a:tblPr/>
              <a:tblGrid>
                <a:gridCol w="435129"/>
                <a:gridCol w="435568"/>
                <a:gridCol w="402670"/>
                <a:gridCol w="404425"/>
                <a:gridCol w="404425"/>
                <a:gridCol w="405302"/>
                <a:gridCol w="405302"/>
                <a:gridCol w="404425"/>
                <a:gridCol w="404425"/>
              </a:tblGrid>
              <a:tr h="48064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1.  </a:t>
                      </a: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64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2.   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J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 A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64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3.  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 R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6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4.  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 A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 N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7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5.  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 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 R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 I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64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6.   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 V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64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7.  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J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 A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64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8. 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 L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438400"/>
            <a:ext cx="2895600" cy="1676400"/>
          </a:xfrm>
          <a:gradFill rotWithShape="1">
            <a:gsLst>
              <a:gs pos="0">
                <a:srgbClr val="FFFFDC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n-US" b="1" smtClean="0">
                <a:solidFill>
                  <a:srgbClr val="FF0000"/>
                </a:solidFill>
              </a:rPr>
              <a:t>My birthday</a:t>
            </a:r>
          </a:p>
          <a:p>
            <a:pPr eaLnBrk="1" hangingPunct="1">
              <a:buFontTx/>
              <a:buNone/>
            </a:pPr>
            <a:r>
              <a:rPr lang="en-US" b="1" smtClean="0">
                <a:solidFill>
                  <a:srgbClr val="FF0000"/>
                </a:solidFill>
              </a:rPr>
              <a:t>      is</a:t>
            </a:r>
          </a:p>
          <a:p>
            <a:pPr eaLnBrk="1" hangingPunct="1">
              <a:buFontTx/>
              <a:buNone/>
            </a:pPr>
            <a:r>
              <a:rPr lang="en-US" b="1" smtClean="0">
                <a:solidFill>
                  <a:srgbClr val="FF0000"/>
                </a:solidFill>
              </a:rPr>
              <a:t> on the …of…</a:t>
            </a:r>
            <a:endParaRPr lang="ru-RU" b="1" smtClean="0">
              <a:solidFill>
                <a:srgbClr val="FF0000"/>
              </a:solidFill>
            </a:endParaRPr>
          </a:p>
        </p:txBody>
      </p:sp>
      <p:pic>
        <p:nvPicPr>
          <p:cNvPr id="8195" name="Picture 64" descr="гри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5638800"/>
            <a:ext cx="152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5105400"/>
            <a:ext cx="12223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9" descr="лесные ягод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886200"/>
            <a:ext cx="14478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5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3810000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53" descr="подснежник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2362200"/>
            <a:ext cx="1676400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52" descr="скворцы прилетел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2286000"/>
            <a:ext cx="1193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47" descr="снеговик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3600" y="914400"/>
            <a:ext cx="8477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35" descr="снежинка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43200" y="838200"/>
            <a:ext cx="14859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  <a:gradFill rotWithShape="1">
            <a:gsLst>
              <a:gs pos="0">
                <a:srgbClr val="FFFFC2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smtClean="0">
                <a:solidFill>
                  <a:srgbClr val="FF0000"/>
                </a:solidFill>
                <a:latin typeface="Comic Sans MS" pitchFamily="66" charset="0"/>
              </a:rPr>
              <a:t>WHEN IS YOUR BIRTHDAY</a:t>
            </a:r>
            <a:r>
              <a:rPr lang="en-US" sz="4000" b="1" smtClean="0">
                <a:latin typeface="Comic Sans MS" pitchFamily="66" charset="0"/>
              </a:rPr>
              <a:t> </a:t>
            </a:r>
            <a:r>
              <a:rPr lang="en-US" sz="4000" b="1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8204" name="Rectangle 30"/>
          <p:cNvSpPr>
            <a:spLocks noChangeArrowheads="1"/>
          </p:cNvSpPr>
          <p:nvPr/>
        </p:nvSpPr>
        <p:spPr bwMode="auto">
          <a:xfrm>
            <a:off x="6705600" y="1447800"/>
            <a:ext cx="2209800" cy="6096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0000FF"/>
                </a:solidFill>
              </a:rPr>
              <a:t>February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8205" name="Rectangle 31"/>
          <p:cNvSpPr>
            <a:spLocks noChangeArrowheads="1"/>
          </p:cNvSpPr>
          <p:nvPr/>
        </p:nvSpPr>
        <p:spPr bwMode="auto">
          <a:xfrm>
            <a:off x="762000" y="1371600"/>
            <a:ext cx="2362200" cy="5334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0000FF"/>
                </a:solidFill>
              </a:rPr>
              <a:t>December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8206" name="Rectangle 29"/>
          <p:cNvSpPr>
            <a:spLocks noChangeArrowheads="1"/>
          </p:cNvSpPr>
          <p:nvPr/>
        </p:nvSpPr>
        <p:spPr bwMode="auto">
          <a:xfrm>
            <a:off x="3962400" y="1447800"/>
            <a:ext cx="2057400" cy="5334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0000FF"/>
                </a:solidFill>
              </a:rPr>
              <a:t>January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8207" name="Oval 49"/>
          <p:cNvSpPr>
            <a:spLocks noChangeArrowheads="1"/>
          </p:cNvSpPr>
          <p:nvPr/>
        </p:nvSpPr>
        <p:spPr bwMode="auto">
          <a:xfrm>
            <a:off x="2514600" y="2667000"/>
            <a:ext cx="1600200" cy="914400"/>
          </a:xfrm>
          <a:prstGeom prst="ellipse">
            <a:avLst/>
          </a:prstGeom>
          <a:gradFill rotWithShape="1">
            <a:gsLst>
              <a:gs pos="0">
                <a:srgbClr val="A9EEA9"/>
              </a:gs>
              <a:gs pos="100000">
                <a:srgbClr val="00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008000"/>
                </a:solidFill>
                <a:latin typeface="Comic Sans MS" pitchFamily="66" charset="0"/>
              </a:rPr>
              <a:t>March</a:t>
            </a:r>
            <a:endParaRPr lang="ru-RU" sz="3600" b="1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8208" name="Oval 50"/>
          <p:cNvSpPr>
            <a:spLocks noChangeArrowheads="1"/>
          </p:cNvSpPr>
          <p:nvPr/>
        </p:nvSpPr>
        <p:spPr bwMode="auto">
          <a:xfrm>
            <a:off x="5181600" y="2590800"/>
            <a:ext cx="1524000" cy="914400"/>
          </a:xfrm>
          <a:prstGeom prst="ellipse">
            <a:avLst/>
          </a:prstGeom>
          <a:gradFill rotWithShape="1">
            <a:gsLst>
              <a:gs pos="0">
                <a:srgbClr val="A9EEA9"/>
              </a:gs>
              <a:gs pos="100000">
                <a:srgbClr val="00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b="1">
                <a:solidFill>
                  <a:srgbClr val="008000"/>
                </a:solidFill>
                <a:latin typeface="Comic Sans MS" pitchFamily="66" charset="0"/>
              </a:rPr>
              <a:t>April</a:t>
            </a:r>
            <a:endParaRPr lang="ru-RU" sz="4000" b="1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8209" name="Oval 51"/>
          <p:cNvSpPr>
            <a:spLocks noChangeArrowheads="1"/>
          </p:cNvSpPr>
          <p:nvPr/>
        </p:nvSpPr>
        <p:spPr bwMode="auto">
          <a:xfrm>
            <a:off x="7239000" y="2590800"/>
            <a:ext cx="1676400" cy="914400"/>
          </a:xfrm>
          <a:prstGeom prst="ellipse">
            <a:avLst/>
          </a:prstGeom>
          <a:gradFill rotWithShape="1">
            <a:gsLst>
              <a:gs pos="0">
                <a:srgbClr val="A9EEA9"/>
              </a:gs>
              <a:gs pos="100000">
                <a:srgbClr val="00CC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b="1">
                <a:solidFill>
                  <a:srgbClr val="008000"/>
                </a:solidFill>
                <a:latin typeface="Comic Sans MS" pitchFamily="66" charset="0"/>
              </a:rPr>
              <a:t>May</a:t>
            </a:r>
            <a:endParaRPr lang="ru-RU" sz="4000" b="1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8210" name="Rectangle 54"/>
          <p:cNvSpPr>
            <a:spLocks noChangeArrowheads="1"/>
          </p:cNvSpPr>
          <p:nvPr/>
        </p:nvSpPr>
        <p:spPr bwMode="auto">
          <a:xfrm>
            <a:off x="2514600" y="4267200"/>
            <a:ext cx="1295400" cy="533400"/>
          </a:xfrm>
          <a:prstGeom prst="rect">
            <a:avLst/>
          </a:prstGeom>
          <a:gradFill rotWithShape="1">
            <a:gsLst>
              <a:gs pos="0">
                <a:srgbClr val="FFDDFF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33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b="1">
                <a:solidFill>
                  <a:srgbClr val="FF33CC"/>
                </a:solidFill>
                <a:latin typeface="Comic Sans MS" pitchFamily="66" charset="0"/>
              </a:rPr>
              <a:t>June</a:t>
            </a:r>
            <a:endParaRPr lang="ru-RU" sz="4000" b="1">
              <a:solidFill>
                <a:srgbClr val="FF33CC"/>
              </a:solidFill>
              <a:latin typeface="Comic Sans MS" pitchFamily="66" charset="0"/>
            </a:endParaRPr>
          </a:p>
        </p:txBody>
      </p:sp>
      <p:sp>
        <p:nvSpPr>
          <p:cNvPr id="8211" name="Rectangle 55"/>
          <p:cNvSpPr>
            <a:spLocks noChangeArrowheads="1"/>
          </p:cNvSpPr>
          <p:nvPr/>
        </p:nvSpPr>
        <p:spPr bwMode="auto">
          <a:xfrm>
            <a:off x="4800600" y="4343400"/>
            <a:ext cx="1219200" cy="533400"/>
          </a:xfrm>
          <a:prstGeom prst="rect">
            <a:avLst/>
          </a:prstGeom>
          <a:gradFill rotWithShape="1">
            <a:gsLst>
              <a:gs pos="0">
                <a:srgbClr val="FFD2FF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33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CC"/>
                </a:solidFill>
                <a:latin typeface="Comic Sans MS" pitchFamily="66" charset="0"/>
              </a:rPr>
              <a:t>July</a:t>
            </a:r>
            <a:endParaRPr lang="ru-RU" sz="3600" b="1">
              <a:solidFill>
                <a:srgbClr val="FF33CC"/>
              </a:solidFill>
              <a:latin typeface="Comic Sans MS" pitchFamily="66" charset="0"/>
            </a:endParaRPr>
          </a:p>
        </p:txBody>
      </p:sp>
      <p:sp>
        <p:nvSpPr>
          <p:cNvPr id="8212" name="Rectangle 56"/>
          <p:cNvSpPr>
            <a:spLocks noChangeArrowheads="1"/>
          </p:cNvSpPr>
          <p:nvPr/>
        </p:nvSpPr>
        <p:spPr bwMode="auto">
          <a:xfrm>
            <a:off x="7162800" y="4419600"/>
            <a:ext cx="1676400" cy="533400"/>
          </a:xfrm>
          <a:prstGeom prst="rect">
            <a:avLst/>
          </a:prstGeom>
          <a:gradFill rotWithShape="1">
            <a:gsLst>
              <a:gs pos="0">
                <a:srgbClr val="FFDDFF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33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CC"/>
                </a:solidFill>
                <a:latin typeface="Comic Sans MS" pitchFamily="66" charset="0"/>
              </a:rPr>
              <a:t>August</a:t>
            </a:r>
            <a:endParaRPr lang="ru-RU" sz="3600" b="1">
              <a:solidFill>
                <a:srgbClr val="FF33CC"/>
              </a:solidFill>
              <a:latin typeface="Comic Sans MS" pitchFamily="66" charset="0"/>
            </a:endParaRPr>
          </a:p>
        </p:txBody>
      </p:sp>
      <p:sp>
        <p:nvSpPr>
          <p:cNvPr id="8213" name="Oval 60"/>
          <p:cNvSpPr>
            <a:spLocks noChangeArrowheads="1"/>
          </p:cNvSpPr>
          <p:nvPr/>
        </p:nvSpPr>
        <p:spPr bwMode="auto">
          <a:xfrm>
            <a:off x="381000" y="5715000"/>
            <a:ext cx="2590800" cy="914400"/>
          </a:xfrm>
          <a:prstGeom prst="ellipse">
            <a:avLst/>
          </a:prstGeom>
          <a:gradFill rotWithShape="1">
            <a:gsLst>
              <a:gs pos="0">
                <a:srgbClr val="FFE7C2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66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6600"/>
                </a:solidFill>
                <a:latin typeface="Comic Sans MS" pitchFamily="66" charset="0"/>
              </a:rPr>
              <a:t>September</a:t>
            </a:r>
            <a:endParaRPr lang="ru-RU" sz="3600" b="1">
              <a:solidFill>
                <a:srgbClr val="FF6600"/>
              </a:solidFill>
              <a:latin typeface="Comic Sans MS" pitchFamily="66" charset="0"/>
            </a:endParaRPr>
          </a:p>
        </p:txBody>
      </p:sp>
      <p:sp>
        <p:nvSpPr>
          <p:cNvPr id="8214" name="Oval 61"/>
          <p:cNvSpPr>
            <a:spLocks noChangeArrowheads="1"/>
          </p:cNvSpPr>
          <p:nvPr/>
        </p:nvSpPr>
        <p:spPr bwMode="auto">
          <a:xfrm>
            <a:off x="3962400" y="5715000"/>
            <a:ext cx="1981200" cy="914400"/>
          </a:xfrm>
          <a:prstGeom prst="ellipse">
            <a:avLst/>
          </a:prstGeom>
          <a:gradFill rotWithShape="1">
            <a:gsLst>
              <a:gs pos="0">
                <a:srgbClr val="FFE7C2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66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6600"/>
                </a:solidFill>
                <a:latin typeface="Comic Sans MS" pitchFamily="66" charset="0"/>
              </a:rPr>
              <a:t>October</a:t>
            </a:r>
            <a:endParaRPr lang="ru-RU" sz="3600" b="1">
              <a:solidFill>
                <a:srgbClr val="FF6600"/>
              </a:solidFill>
              <a:latin typeface="Comic Sans MS" pitchFamily="66" charset="0"/>
            </a:endParaRPr>
          </a:p>
        </p:txBody>
      </p:sp>
      <p:sp>
        <p:nvSpPr>
          <p:cNvPr id="8215" name="Oval 62"/>
          <p:cNvSpPr>
            <a:spLocks noChangeArrowheads="1"/>
          </p:cNvSpPr>
          <p:nvPr/>
        </p:nvSpPr>
        <p:spPr bwMode="auto">
          <a:xfrm>
            <a:off x="6553200" y="5715000"/>
            <a:ext cx="2362200" cy="914400"/>
          </a:xfrm>
          <a:prstGeom prst="ellipse">
            <a:avLst/>
          </a:prstGeom>
          <a:gradFill rotWithShape="1">
            <a:gsLst>
              <a:gs pos="0">
                <a:srgbClr val="FFE7C2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66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6600"/>
                </a:solidFill>
                <a:latin typeface="Comic Sans MS" pitchFamily="66" charset="0"/>
              </a:rPr>
              <a:t>November</a:t>
            </a:r>
            <a:endParaRPr lang="ru-RU" sz="3600" b="1">
              <a:solidFill>
                <a:srgbClr val="FF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8.6|3|2.7|2.5|7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452</Words>
  <Application>Microsoft Office PowerPoint</Application>
  <PresentationFormat>Экран (4:3)</PresentationFormat>
  <Paragraphs>138</Paragraphs>
  <Slides>20</Slides>
  <Notes>0</Notes>
  <HiddenSlides>1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Самообщение опыта работы:</vt:lpstr>
      <vt:lpstr>Слайд 2</vt:lpstr>
      <vt:lpstr>Слайд 3</vt:lpstr>
      <vt:lpstr>Слайд 4</vt:lpstr>
      <vt:lpstr>Цель: разработать и включить в образовательный процесс интерактивные средства обучения для повышения мотивации учащихся на уроках английского языка. </vt:lpstr>
      <vt:lpstr>Ведущая педагогическая идея  моего опыта: -повышение интереса к предмету и  положительная динамика качества  знаний учащихся;  - повышение плотности урока, создание среды для реализации практических навыков;  - систематическая работа над общим развитием учащихся. </vt:lpstr>
      <vt:lpstr>Основные направления использования информационных технологий:  - использование готовых мультимедийных продуктов и обучающих систем; - создание собственных мультимедийных обучающих программ и презентаций;  - использование ресурсов сети Интернет и электронной почты. </vt:lpstr>
      <vt:lpstr>Использование готовых мультимедийных продуктов и обучающих систем</vt:lpstr>
      <vt:lpstr>WHEN IS YOUR BIRTHDAY ?</vt:lpstr>
      <vt:lpstr>Слайд 10</vt:lpstr>
      <vt:lpstr>Слайд 11</vt:lpstr>
      <vt:lpstr>Слайд 12</vt:lpstr>
      <vt:lpstr>Слайд 13</vt:lpstr>
      <vt:lpstr>She/he has … on.</vt:lpstr>
      <vt:lpstr>Слайд 15</vt:lpstr>
      <vt:lpstr>Слайд 16</vt:lpstr>
      <vt:lpstr>Слайд 17</vt:lpstr>
      <vt:lpstr>Слайд 18</vt:lpstr>
      <vt:lpstr>Использование ресурсов сети Интернет </vt:lpstr>
      <vt:lpstr>Интернет в помощь учителю:  http://www.mes-english.com/, www.sparklebox.co.uk, www.members.iinet.net.au/~adelegc/index.html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Идиомы английского языка</dc:title>
  <dc:creator>Алексей</dc:creator>
  <cp:lastModifiedBy>Раиса</cp:lastModifiedBy>
  <cp:revision>109</cp:revision>
  <dcterms:modified xsi:type="dcterms:W3CDTF">2017-04-27T04:42:51Z</dcterms:modified>
</cp:coreProperties>
</file>