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5" r:id="rId5"/>
    <p:sldId id="266" r:id="rId6"/>
    <p:sldId id="263" r:id="rId7"/>
    <p:sldId id="267" r:id="rId8"/>
    <p:sldId id="269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0" r:id="rId18"/>
    <p:sldId id="261" r:id="rId19"/>
    <p:sldId id="262" r:id="rId20"/>
    <p:sldId id="27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00"/>
    <a:srgbClr val="A40000"/>
    <a:srgbClr val="001A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667" autoAdjust="0"/>
  </p:normalViewPr>
  <p:slideViewPr>
    <p:cSldViewPr snapToGrid="0">
      <p:cViewPr varScale="1">
        <p:scale>
          <a:sx n="60" d="100"/>
          <a:sy n="60" d="100"/>
        </p:scale>
        <p:origin x="-18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957FF-3F29-4F8B-B225-A5E7DC5CA98D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B5F60-D7C8-4A94-A079-D80EFFC4D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B5F60-D7C8-4A94-A079-D80EFFC4DC0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B5F60-D7C8-4A94-A079-D80EFFC4DC0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0777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800" b="1" cap="none" spc="5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66552"/>
            <a:ext cx="6400800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>
              <a:buNone/>
              <a:defRPr b="1" cap="none" spc="50">
                <a:ln w="11430"/>
                <a:solidFill>
                  <a:srgbClr val="002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99BC-4097-43CC-9D13-75ABF74C2ACB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FF09C-691A-44BD-B587-E9F27112F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5A58B-BAEE-4B7F-BE21-9465A7B97683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676DD-BE0C-4A55-99AD-14FB74E9F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CA539-49EF-4014-A309-4AF50D555532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FA7B1-9BA9-4F7C-9415-8DFE84A08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780D8-0BB4-4CA8-BB0D-334463E4E311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E9724-80EA-4E7E-9041-4042C75E4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3FE8-71BE-491E-B4D6-06B65BC7565C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BBCD-3C52-4B0B-A9C5-122095A96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7" name="Picture 3" descr="C:\Users\Solaris\Downloads\UK.png"/>
          <p:cNvPicPr>
            <a:picLocks noChangeAspect="1" noChangeArrowheads="1"/>
          </p:cNvPicPr>
          <p:nvPr userDrawn="1"/>
        </p:nvPicPr>
        <p:blipFill>
          <a:blip r:embed="rId2" cstate="print"/>
          <a:srcRect b="7382"/>
          <a:stretch>
            <a:fillRect/>
          </a:stretch>
        </p:blipFill>
        <p:spPr bwMode="auto">
          <a:xfrm>
            <a:off x="0" y="5524299"/>
            <a:ext cx="1440000" cy="13337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9"/>
          <p:cNvSpPr/>
          <p:nvPr userDrawn="1"/>
        </p:nvSpPr>
        <p:spPr>
          <a:xfrm flipH="1"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6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3FE8-71BE-491E-B4D6-06B65BC7565C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BBCD-3C52-4B0B-A9C5-122095A96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6" name="Picture 2" descr="C:\Users\Solaris\Downloads\Rossiya-Russia.png"/>
          <p:cNvPicPr>
            <a:picLocks noChangeAspect="1" noChangeArrowheads="1"/>
          </p:cNvPicPr>
          <p:nvPr userDrawn="1"/>
        </p:nvPicPr>
        <p:blipFill>
          <a:blip r:embed="rId2" cstate="print"/>
          <a:srcRect b="7382"/>
          <a:stretch>
            <a:fillRect/>
          </a:stretch>
        </p:blipFill>
        <p:spPr bwMode="auto">
          <a:xfrm>
            <a:off x="0" y="5524299"/>
            <a:ext cx="1440000" cy="13337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25614-DBD8-4CAF-ABDD-876B54BF54C6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CD905-1ACF-4156-A180-2BDE0C597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39BA-5FCF-41B7-BFD7-8E7DA3C9E8F6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8F713-4922-40AB-8C07-80ED0CFF2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871B3-4A46-4287-97D2-459E520438E5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0BED-F5FE-47C3-9D46-FFAF697F3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8D09-4132-47B2-86D2-8562647DB6CA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C743-20B4-4C50-8251-E72739FDF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7F3B9-10CB-4CAF-8EF1-73A5C8530708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59CF9-3D87-41C6-A94D-633C1B6FE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7AB6-B7D9-493D-8B73-1839B84FB0FA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6751B-A817-4CC4-937E-5A1A64055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EA28B9-9D2C-4ABD-9D6A-4D31797CFBC9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DB061F-0AC7-463E-8172-F436812BA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0026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26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260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260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260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26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1434" y="977463"/>
            <a:ext cx="8481849" cy="2349062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77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Мастер </a:t>
            </a:r>
            <a:r>
              <a:rPr lang="ru-RU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– класс:</a:t>
            </a:r>
          </a:p>
          <a:p>
            <a:pPr>
              <a:lnSpc>
                <a:spcPct val="115000"/>
              </a:lnSpc>
              <a:spcBef>
                <a:spcPts val="77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«Цифровая трансформация преподавания</a:t>
            </a:r>
          </a:p>
          <a:p>
            <a:pPr>
              <a:lnSpc>
                <a:spcPct val="115000"/>
              </a:lnSpc>
              <a:spcBef>
                <a:spcPts val="77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английского языка в </a:t>
            </a:r>
            <a:endParaRPr lang="ru-RU" sz="1100" dirty="0" smtClean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70"/>
              </a:spcBef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современных условиях» </a:t>
            </a:r>
            <a:endParaRPr lang="ru-RU" sz="1100" dirty="0" smtClean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540" y="161165"/>
            <a:ext cx="84609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 eaLnBrk="0">
              <a:tabLst>
                <a:tab pos="1387475" algn="l"/>
              </a:tabLs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 БЮДЖЕТНОЕ ОБЩЕОБРАЗОВАТЕЛЬНОЕ УЧРЕЖДЕНИЕ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342900" algn="ctr" eaLnBrk="0">
              <a:lnSpc>
                <a:spcPct val="100000"/>
              </a:lnSpc>
              <a:buClrTx/>
              <a:buSzTx/>
              <a:tabLst>
                <a:tab pos="1387475" algn="l"/>
              </a:tabLs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«ШКОЛА – ИНТЕРНАТ СРЕДНЕГО  ОБЩЕГО ОБРАЗОВАНИЯ С. КЕПЕРВЕЕМ»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342900" algn="ctr" eaLnBrk="0">
              <a:lnSpc>
                <a:spcPct val="100000"/>
              </a:lnSpc>
              <a:buClrTx/>
              <a:buSzTx/>
              <a:tabLst>
                <a:tab pos="1387475" algn="l"/>
              </a:tabLs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БИЛИБИНСКОГО МУНИЦИПАЛЬНОГО РАЙОНА ЧУКОТСКОГО АВТОНОМНОГО ОКРУГА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342900" algn="ctr" eaLnBrk="0">
              <a:lnSpc>
                <a:spcPct val="100000"/>
              </a:lnSpc>
              <a:buClrTx/>
              <a:buSzTx/>
              <a:tabLst>
                <a:tab pos="1387475" algn="l"/>
              </a:tabLst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689480, ЧАО, с.Кепервеем, ул. Комарова 16, тел. 2-74-69, т/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2-73-78,</a:t>
            </a:r>
          </a:p>
          <a:p>
            <a:pPr indent="342900" algn="ctr" eaLnBrk="0">
              <a:lnSpc>
                <a:spcPct val="100000"/>
              </a:lnSpc>
              <a:buClrTx/>
              <a:buSzTx/>
              <a:tabLst>
                <a:tab pos="1387475" algn="l"/>
              </a:tabLst>
              <a:defRPr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e-mail: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keperveemschool@yandex.ru</a:t>
            </a:r>
            <a:endParaRPr lang="ru-RU" sz="12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887309" y="4457343"/>
            <a:ext cx="402020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РМО: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РМО учителей иностранного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языка: Сандяева А.Н.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равнение с конкурентами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52" t="6793" r="9941" b="4730"/>
          <a:stretch>
            <a:fillRect/>
          </a:stretch>
        </p:blipFill>
        <p:spPr bwMode="auto">
          <a:xfrm>
            <a:off x="1355834" y="1608084"/>
            <a:ext cx="6802138" cy="443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внутри интерактивной рабочей тетради?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781" t="6962" r="6848" b="8129"/>
          <a:stretch>
            <a:fillRect/>
          </a:stretch>
        </p:blipFill>
        <p:spPr bwMode="auto">
          <a:xfrm>
            <a:off x="981722" y="1466193"/>
            <a:ext cx="7603520" cy="456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отправить задание ученикам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511" t="7508" r="37543" b="5672"/>
          <a:stretch>
            <a:fillRect/>
          </a:stretch>
        </p:blipFill>
        <p:spPr bwMode="auto">
          <a:xfrm>
            <a:off x="522392" y="998766"/>
            <a:ext cx="3978875" cy="392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9549" t="10000" r="38649" b="5099"/>
          <a:stretch>
            <a:fillRect/>
          </a:stretch>
        </p:blipFill>
        <p:spPr bwMode="auto">
          <a:xfrm>
            <a:off x="4584358" y="2162434"/>
            <a:ext cx="4250723" cy="435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535" t="8600" r="37202" b="7583"/>
          <a:stretch>
            <a:fillRect/>
          </a:stretch>
        </p:blipFill>
        <p:spPr bwMode="auto">
          <a:xfrm>
            <a:off x="447826" y="628063"/>
            <a:ext cx="3929449" cy="379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 l="9246" t="8122" r="38180" b="15881"/>
          <a:stretch>
            <a:fillRect/>
          </a:stretch>
        </p:blipFill>
        <p:spPr bwMode="auto">
          <a:xfrm>
            <a:off x="4508938" y="2349061"/>
            <a:ext cx="4303986" cy="413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69" t="6444" r="4934" b="4730"/>
          <a:stretch>
            <a:fillRect/>
          </a:stretch>
        </p:blipFill>
        <p:spPr bwMode="auto">
          <a:xfrm>
            <a:off x="977462" y="1087821"/>
            <a:ext cx="7161255" cy="46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2151"/>
            <a:ext cx="9254358" cy="1182415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делать, если вы не нашли нужные материалы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76" t="9231" r="7111" b="4382"/>
          <a:stretch>
            <a:fillRect/>
          </a:stretch>
        </p:blipFill>
        <p:spPr bwMode="auto">
          <a:xfrm>
            <a:off x="1245476" y="1560788"/>
            <a:ext cx="7199756" cy="450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423" t="10000" r="14144" b="24991"/>
          <a:stretch>
            <a:fillRect/>
          </a:stretch>
        </p:blipFill>
        <p:spPr bwMode="auto">
          <a:xfrm>
            <a:off x="553504" y="1024759"/>
            <a:ext cx="8194996" cy="488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Альбина\ФОТО ШКОЛЫ\IMG_20210121_1156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501" y="2190554"/>
            <a:ext cx="3243648" cy="4324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Альбина\ФОТО ШКОЛЫ\IMG_20210121_115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417" y="2541371"/>
            <a:ext cx="3237472" cy="4316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09956" y="252248"/>
            <a:ext cx="7772400" cy="1939159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Пришло время цифровых технологий в школе. Мы должны давать знания не только по своему предмету, но и учить детей жить в меняющемся мире, думать о технических и социальных новациях. Одной из таких новаций считаю использование цифровых инструментов (образовательных платформ, сервисов и приложений) в образовательном процессе.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74636"/>
            <a:ext cx="8387255" cy="2610453"/>
          </a:xfrm>
        </p:spPr>
        <p:txBody>
          <a:bodyPr/>
          <a:lstStyle/>
          <a:p>
            <a:pPr algn="just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цифровых технологий в современных реалиях - действенный инструмент преподавания, который активизирует мыслительную деятельность учащихся, позволяет сделать учебный процесс привлекательным и интересным. Это мощный стимул повышения мотивации к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овладению иностранным языком.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Альбина\ФОТО ШКОЛЫ\IMG_20210121_1255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751" y="2664372"/>
            <a:ext cx="2868146" cy="3682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Альбина\ФОТО ШКОЛЫ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6541" y="2680991"/>
            <a:ext cx="4644435" cy="3483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6385"/>
            <a:ext cx="8229600" cy="2017987"/>
          </a:xfrm>
        </p:spPr>
        <p:txBody>
          <a:bodyPr/>
          <a:lstStyle/>
          <a:p>
            <a:pPr algn="just"/>
            <a:r>
              <a:rPr lang="ru-RU" sz="2400" dirty="0" smtClean="0"/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Умение ставить задачи, находить пути их решения, использовать способности к аналитической деятельности - это необходимые навыки, которые заставляют переориентировать традиционные педагогические приемы и методы в процессе цифровой трансформации образования.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</a:t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Альбина\ФОТО ШКОЛЫ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4162" r="1266"/>
          <a:stretch>
            <a:fillRect/>
          </a:stretch>
        </p:blipFill>
        <p:spPr bwMode="auto">
          <a:xfrm>
            <a:off x="1983341" y="2531093"/>
            <a:ext cx="5284561" cy="377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984" y="661087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год стал знаменательным во всем мире и процессы трансформации затронули все сферы человеческой жизни. И, в первую очередь, это коснулось системы образования. Формат дистанционного обучения предоставил новые возможности для формирования и развития новых профессиональных компетенций учителя и предложил детям обучаться с использованием большого количества интерактива.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731" y="1709301"/>
            <a:ext cx="8229600" cy="11430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6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 you for your attention!</a:t>
            </a:r>
            <a:endParaRPr lang="ru-RU" sz="6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984" y="661087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Факторами, порождающими потребность в построении цифрового образовательного процесса обучения, выступают три составляющих цифрового общества: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цифровое поколение (новое поколения обучающихся, имеющее особые социально психологические характеристики);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новые цифровые технологии, формирующие цифровую среду и развивающиеся в ней;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цифровая экономика и порождаемые ею новые перспективы в успешной профориентации учащихся.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 l="7117" t="8414" r="8739" b="5532"/>
          <a:stretch>
            <a:fillRect/>
          </a:stretch>
        </p:blipFill>
        <p:spPr bwMode="auto">
          <a:xfrm>
            <a:off x="1204589" y="1513703"/>
            <a:ext cx="70808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69084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LECTA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образовательная платформа для педагогов, учеников и родителей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53168" cy="1143000"/>
          </a:xfrm>
        </p:spPr>
        <p:txBody>
          <a:bodyPr/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LearningApps.org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приложение для создания интерактивных заданий разных уровней сложности: викторин, кроссвордов,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пазлов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игр. </a:t>
            </a:r>
            <a:endParaRPr lang="ru-RU" sz="2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0000"/>
          </a:blip>
          <a:srcRect l="16043" t="6962" r="16214" b="11678"/>
          <a:stretch>
            <a:fillRect/>
          </a:stretch>
        </p:blipFill>
        <p:spPr bwMode="auto">
          <a:xfrm>
            <a:off x="1510933" y="1617883"/>
            <a:ext cx="6339017" cy="475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781" r="515" b="5126"/>
          <a:stretch>
            <a:fillRect/>
          </a:stretch>
        </p:blipFill>
        <p:spPr bwMode="auto">
          <a:xfrm>
            <a:off x="951226" y="1791729"/>
            <a:ext cx="7302295" cy="418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56055" y="384773"/>
            <a:ext cx="8093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платформа для создания тренировочных работ и домашних заданий.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Интерактивная рабочая тетрадь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Skysmart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помощник для родителей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04" t="7508" r="2734" b="14681"/>
          <a:stretch>
            <a:fillRect/>
          </a:stretch>
        </p:blipFill>
        <p:spPr bwMode="auto">
          <a:xfrm>
            <a:off x="891389" y="1749973"/>
            <a:ext cx="7464334" cy="417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такое интерактивная рабочая тетрадь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Skysmart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235" r="1446" b="19323"/>
          <a:stretch>
            <a:fillRect/>
          </a:stretch>
        </p:blipFill>
        <p:spPr bwMode="auto">
          <a:xfrm>
            <a:off x="836609" y="1639615"/>
            <a:ext cx="7550646" cy="390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Ключевые преимущества продукта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486" t="8126" r="5586" b="5964"/>
          <a:stretch>
            <a:fillRect/>
          </a:stretch>
        </p:blipFill>
        <p:spPr bwMode="auto">
          <a:xfrm>
            <a:off x="645462" y="1340070"/>
            <a:ext cx="7940898" cy="484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365</Words>
  <Application>Microsoft Office PowerPoint</Application>
  <PresentationFormat>Экран (4:3)</PresentationFormat>
  <Paragraphs>34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LECTA - образовательная платформа для педагогов, учеников и родителей</vt:lpstr>
      <vt:lpstr>LearningApps.org - приложение для создания интерактивных заданий разных уровней сложности: викторин, кроссвордов, пазлов и игр. </vt:lpstr>
      <vt:lpstr>Слайд 6</vt:lpstr>
      <vt:lpstr>Интерактивная рабочая тетрадь Skysmart - помощник для родителей</vt:lpstr>
      <vt:lpstr>Что такое интерактивная рабочая тетрадь Skysmart?</vt:lpstr>
      <vt:lpstr>Ключевые преимущества продукта</vt:lpstr>
      <vt:lpstr>Cравнение с конкурентами</vt:lpstr>
      <vt:lpstr>Что внутри интерактивной рабочей тетради?</vt:lpstr>
      <vt:lpstr>Как отправить задание ученикам </vt:lpstr>
      <vt:lpstr>Слайд 13</vt:lpstr>
      <vt:lpstr>Слайд 14</vt:lpstr>
      <vt:lpstr>Что делать, если вы не нашли нужные материалы </vt:lpstr>
      <vt:lpstr>Слайд 16</vt:lpstr>
      <vt:lpstr>Слайд 17</vt:lpstr>
      <vt:lpstr>     Использование цифровых технологий в современных реалиях - действенный инструмент преподавания, который активизирует мыслительную деятельность учащихся, позволяет сделать учебный процесс привлекательным и интересным. Это мощный стимул повышения мотивации к   овладению иностранным языком. </vt:lpstr>
      <vt:lpstr>      Умение ставить задачи, находить пути их решения, использовать способности к аналитической деятельности - это необходимые навыки, которые заставляют переориентировать традиционные педагогические приемы и методы в процессе цифровой трансформации образования.        </vt:lpstr>
      <vt:lpstr> 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Идиомы английского языка</dc:title>
  <dc:creator>Алексей</dc:creator>
  <cp:lastModifiedBy>Раиса</cp:lastModifiedBy>
  <cp:revision>138</cp:revision>
  <dcterms:modified xsi:type="dcterms:W3CDTF">2021-02-04T03:26:38Z</dcterms:modified>
</cp:coreProperties>
</file>